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24384000" cy="13716000"/>
  <p:notesSz cx="6858000" cy="9144000"/>
  <p:embeddedFontLst>
    <p:embeddedFont>
      <p:font typeface="Pretendard SemiBold"/>
      <p:bold r:id="rId29"/>
    </p:embeddedFont>
    <p:embeddedFont>
      <p:font typeface="Pretendard Medium"/>
      <p:bold r:id="rId30"/>
    </p:embeddedFont>
    <p:embeddedFont>
      <p:font typeface="Pretendard Regular"/>
      <p:regular r:id="rId31"/>
    </p:embeddedFont>
    <p:embeddedFont>
      <p:font typeface="Pretendard Bold"/>
      <p:bold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1.fntdata" Type="http://schemas.openxmlformats.org/officeDocument/2006/relationships/font"/><Relationship Id="rId3" Target="viewProps.xml" Type="http://schemas.openxmlformats.org/officeDocument/2006/relationships/viewProps"/><Relationship Id="rId30" Target="fonts/font2.fntdata" Type="http://schemas.openxmlformats.org/officeDocument/2006/relationships/font"/><Relationship Id="rId31" Target="fonts/font3.fntdata" Type="http://schemas.openxmlformats.org/officeDocument/2006/relationships/font"/><Relationship Id="rId32" Target="fonts/font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5.png" Type="http://schemas.openxmlformats.org/officeDocument/2006/relationships/image"/><Relationship Id="rId9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9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122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413000" y="8470900"/>
            <a:ext cx="10426700" cy="711200"/>
          </a:xfrm>
          <a:prstGeom prst="rect">
            <a:avLst/>
          </a:prstGeom>
        </p:spPr>
        <p:txBody>
          <a:bodyPr anchor="t" rtlCol="false" lIns="0" tIns="50799" rIns="0" bIns="0"/>
          <a:lstStyle/>
          <a:p>
            <a:pPr algn="l" lvl="0">
              <a:lnSpc>
                <a:spcPct val="99600"/>
              </a:lnSpc>
            </a:pP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피부타입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및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사용자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맞춤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자동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추천</a:t>
            </a:r>
            <a:r>
              <a:rPr lang="en-US" sz="3999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80D0A"/>
                </a:solidFill>
                <a:ea typeface="Pretendard SemiBold"/>
              </a:rPr>
              <a:t>서비스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13000" y="11315700"/>
            <a:ext cx="5715000" cy="952500"/>
          </a:xfrm>
          <a:prstGeom prst="rect">
            <a:avLst/>
          </a:prstGeom>
        </p:spPr>
        <p:txBody>
          <a:bodyPr anchor="t" rtlCol="false" lIns="0" tIns="3431" rIns="0" bIns="0"/>
          <a:lstStyle/>
          <a:p>
            <a:pPr algn="l" lvl="0">
              <a:lnSpc>
                <a:spcPct val="114538"/>
              </a:lnSpc>
            </a:pP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2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윤태현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, 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전익환</a:t>
            </a:r>
          </a:p>
          <a:p>
            <a:pPr algn="l" lvl="0">
              <a:lnSpc>
                <a:spcPct val="114538"/>
              </a:lnSpc>
            </a:pP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보고일시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. 2025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년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월</a:t>
            </a:r>
            <a:r>
              <a:rPr lang="en-US" sz="2701" b="false" i="false" u="none" strike="noStrike" spc="54">
                <a:solidFill>
                  <a:srgbClr val="180D0A"/>
                </a:solidFill>
                <a:latin typeface="Pretendard Medium"/>
              </a:rPr>
              <a:t> 15</a:t>
            </a:r>
            <a:r>
              <a:rPr lang="ko-KR" sz="2701" b="false" i="false" u="none" strike="noStrike" spc="54">
                <a:solidFill>
                  <a:srgbClr val="180D0A"/>
                </a:solidFill>
                <a:ea typeface="Pretendard Medium"/>
              </a:rPr>
              <a:t>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120100" y="126619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948400" y="762000"/>
            <a:ext cx="2120900" cy="14859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13000" y="4191000"/>
            <a:ext cx="14033500" cy="4229100"/>
          </a:xfrm>
          <a:prstGeom prst="rect">
            <a:avLst/>
          </a:prstGeom>
        </p:spPr>
        <p:txBody>
          <a:bodyPr anchor="t" rtlCol="false" lIns="0" tIns="253994" rIns="0" bIns="0"/>
          <a:lstStyle/>
          <a:p>
            <a:pPr algn="l" lvl="0">
              <a:lnSpc>
                <a:spcPct val="91299"/>
              </a:lnSpc>
            </a:pPr>
            <a:r>
              <a:rPr lang="en" sz="13333" b="false" i="false" u="none" strike="noStrike">
                <a:solidFill>
                  <a:srgbClr val="180D0A"/>
                </a:solidFill>
                <a:ea typeface="Pretendard SemiBold"/>
              </a:rPr>
              <a:t>빅데이터</a:t>
            </a:r>
          </a:p>
          <a:p>
            <a:pPr algn="l" lvl="0">
              <a:lnSpc>
                <a:spcPct val="91299"/>
              </a:lnSpc>
            </a:pP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활용</a:t>
            </a:r>
            <a:r>
              <a:rPr lang="en-US" sz="13333" b="false" i="false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기획</a:t>
            </a:r>
            <a:r>
              <a:rPr lang="en-US" sz="13333" b="false" i="false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false" i="false" u="none" strike="noStrike">
                <a:solidFill>
                  <a:srgbClr val="2C2C2C"/>
                </a:solidFill>
                <a:ea typeface="Pretendard SemiBold"/>
              </a:rPr>
              <a:t>보고서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549400" y="4775200"/>
          <a:ext cx="21272500" cy="7607300"/>
        </p:xfrm>
        <a:graphic>
          <a:graphicData uri="http://schemas.openxmlformats.org/drawingml/2006/table">
            <a:tbl>
              <a:tblPr/>
              <a:tblGrid>
                <a:gridCol w="2824480"/>
                <a:gridCol w="18454327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537200" y="20574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algn="ctr" lvl="0">
              <a:lnSpc>
                <a:spcPct val="107899"/>
              </a:lnSpc>
            </a:pP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(B2C :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남성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549400" y="4775200"/>
          <a:ext cx="21272500" cy="7607300"/>
        </p:xfrm>
        <a:graphic>
          <a:graphicData uri="http://schemas.openxmlformats.org/drawingml/2006/table">
            <a:tbl>
              <a:tblPr/>
              <a:tblGrid>
                <a:gridCol w="2824480"/>
                <a:gridCol w="18454327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537200" y="20574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algn="ctr" lvl="0">
              <a:lnSpc>
                <a:spcPct val="107899"/>
              </a:lnSpc>
            </a:pP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(B2C :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여성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549400" y="4775200"/>
          <a:ext cx="21272500" cy="7607300"/>
        </p:xfrm>
        <a:graphic>
          <a:graphicData uri="http://schemas.openxmlformats.org/drawingml/2006/table">
            <a:tbl>
              <a:tblPr/>
              <a:tblGrid>
                <a:gridCol w="2824480"/>
                <a:gridCol w="18454327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특성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니즈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페인포인트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0060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결정</a:t>
                      </a:r>
                      <a:r>
                        <a:rPr lang="en-US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537200" y="20574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고객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니즈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</a:p>
          <a:p>
            <a:pPr algn="ctr" lvl="0">
              <a:lnSpc>
                <a:spcPct val="107899"/>
              </a:lnSpc>
            </a:pP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세분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고객별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니즈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(B2G :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공용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854200" y="762000"/>
            <a:ext cx="30353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37200" y="20574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선정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(STP)</a:t>
            </a:r>
          </a:p>
          <a:p>
            <a:pPr algn="ctr" lvl="0">
              <a:lnSpc>
                <a:spcPct val="107899"/>
              </a:lnSpc>
            </a:pPr>
            <a:r>
              <a:rPr lang="en" sz="6400" b="false" i="false" u="none" strike="noStrike">
                <a:solidFill>
                  <a:srgbClr val="54443F"/>
                </a:solidFill>
                <a:latin typeface="Pretendard Bold"/>
              </a:rPr>
              <a:t>1. Targeting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485900" y="5143500"/>
          <a:ext cx="21437600" cy="6578600"/>
        </p:xfrm>
        <a:graphic>
          <a:graphicData uri="http://schemas.openxmlformats.org/drawingml/2006/table">
            <a:tbl>
              <a:tblPr/>
              <a:tblGrid>
                <a:gridCol w="2824480"/>
                <a:gridCol w="6280323"/>
                <a:gridCol w="12327555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399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r>
                        <a:rPr lang="ko-KR" sz="2399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399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순위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854200" y="762000"/>
            <a:ext cx="30353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7289800"/>
          <a:ext cx="21272500" cy="4787900"/>
        </p:xfrm>
        <a:graphic>
          <a:graphicData uri="http://schemas.openxmlformats.org/drawingml/2006/table">
            <a:tbl>
              <a:tblPr/>
              <a:tblGrid>
                <a:gridCol w="2824480"/>
                <a:gridCol w="18454327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타겟별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메시지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32671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2671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2671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399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308600" y="2057400"/>
            <a:ext cx="131699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선정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(STP)</a:t>
            </a:r>
          </a:p>
          <a:p>
            <a:pPr algn="ctr" lvl="0">
              <a:lnSpc>
                <a:spcPct val="107899"/>
              </a:lnSpc>
            </a:pPr>
            <a:r>
              <a:rPr lang="en" sz="6400" b="false" i="false" u="none" strike="noStrike">
                <a:solidFill>
                  <a:srgbClr val="54443F"/>
                </a:solidFill>
                <a:latin typeface="Pretendard Bold"/>
              </a:rPr>
              <a:t>2. Positioning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76500" y="5435600"/>
            <a:ext cx="19431000" cy="8255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포지셔닝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전략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: "AI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가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사용자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피부에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맞는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제품을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추천하는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스마트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제품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추천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4666" b="false" i="false" u="none" strike="noStrike">
                <a:solidFill>
                  <a:srgbClr val="000000"/>
                </a:solidFill>
                <a:ea typeface="Pretendard SemiBold"/>
              </a:rPr>
              <a:t>시스템</a:t>
            </a:r>
            <a:r>
              <a:rPr lang="en-US" sz="4666" b="false" i="false" u="none" strike="noStrike">
                <a:solidFill>
                  <a:srgbClr val="000000"/>
                </a:solidFill>
                <a:latin typeface="Pretendard SemiBold"/>
              </a:rPr>
              <a:t>"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78100" y="762000"/>
            <a:ext cx="16002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60500" y="5156200"/>
          <a:ext cx="21437600" cy="6819900"/>
        </p:xfrm>
        <a:graphic>
          <a:graphicData uri="http://schemas.openxmlformats.org/drawingml/2006/table">
            <a:tbl>
              <a:tblPr/>
              <a:tblGrid>
                <a:gridCol w="2702560"/>
                <a:gridCol w="9837420"/>
                <a:gridCol w="8893810"/>
              </a:tblGrid>
              <a:tr h="83378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스캠퍼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규칙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아이디어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299245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결합하기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(Combine)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패턴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주차장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TRIP_SHARE: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공간의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/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9245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응용하기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(Adapt)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혼잡도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분야에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TRIP_TRAFFIC: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밀집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스마트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교통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흐름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225800" y="2057400"/>
            <a:ext cx="17348200" cy="21717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활용</a:t>
            </a:r>
          </a:p>
          <a:p>
            <a:pPr algn="ctr" lvl="0">
              <a:lnSpc>
                <a:spcPct val="107899"/>
              </a:lnSpc>
            </a:pP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시장에서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활용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가능한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서비스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모델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아이디어</a:t>
            </a:r>
            <a:r>
              <a:rPr lang="en-US" sz="5333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5333" b="false" i="false" u="none" strike="noStrike">
                <a:solidFill>
                  <a:srgbClr val="54443F"/>
                </a:solidFill>
                <a:ea typeface="Pretendard Bold"/>
              </a:rPr>
              <a:t>수집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60500" y="5156200"/>
          <a:ext cx="21437600" cy="6819900"/>
        </p:xfrm>
        <a:graphic>
          <a:graphicData uri="http://schemas.openxmlformats.org/drawingml/2006/table">
            <a:tbl>
              <a:tblPr/>
              <a:tblGrid>
                <a:gridCol w="2702560"/>
                <a:gridCol w="9836432"/>
                <a:gridCol w="8893365"/>
              </a:tblGrid>
              <a:tr h="83378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TRIP_CROWD (TRIP_SMART)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전략적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의미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299245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강점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(Strength)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날씨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·SNS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20~30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다양성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날씨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밀집도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차별화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UX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충성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기대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9245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약점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(Weakness)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운영비용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인지도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어려움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진입장벽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(UX)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endParaRPr lang="en-US" sz="1100"/>
                    </a:p>
                    <a:p>
                      <a:pPr algn="ctr" lvl="0">
                        <a:lnSpc>
                          <a:spcPct val="116199"/>
                        </a:lnSpc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SNS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프로모션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효과적</a:t>
                      </a:r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245100" y="2057400"/>
            <a:ext cx="133223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1.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상품의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새로운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강점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(S)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과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약점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(W)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분석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4902200"/>
          <a:ext cx="21361400" cy="7251700"/>
        </p:xfrm>
        <a:graphic>
          <a:graphicData uri="http://schemas.openxmlformats.org/drawingml/2006/table">
            <a:tbl>
              <a:tblPr/>
              <a:tblGrid>
                <a:gridCol w="3471425"/>
                <a:gridCol w="5962028"/>
                <a:gridCol w="5962028"/>
                <a:gridCol w="5962028"/>
              </a:tblGrid>
              <a:tr h="83378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분류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특징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목적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6045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여행객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(20~30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모바일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익숙하며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SNS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여행지를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“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좋은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곳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”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혼잡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탐색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UI/UX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편의성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45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커플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소규모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그룹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여행자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나들이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교통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날씨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편의성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45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스타트업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소상공인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(2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차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확대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프로모션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증대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45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지자체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부서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(3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차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홍보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파트너십을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파트너십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245100" y="2057400"/>
            <a:ext cx="133223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2.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고객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정의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및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구매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요인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파악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880100"/>
          <a:ext cx="21437600" cy="6045200"/>
        </p:xfrm>
        <a:graphic>
          <a:graphicData uri="http://schemas.openxmlformats.org/drawingml/2006/table">
            <a:tbl>
              <a:tblPr/>
              <a:tblGrid>
                <a:gridCol w="2739173"/>
                <a:gridCol w="9800807"/>
                <a:gridCol w="8893810"/>
              </a:tblGrid>
              <a:tr h="83378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TRIP_SMART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전략적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04283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경쟁자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트립어드바이저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**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세분화된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타깃층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(20~30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)**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UX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차별화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4283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서비스의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위협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앱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‘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’ 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구현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4283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진입자의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위협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처리비용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진입장벽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플랫폼화로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4283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공급자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교섭력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(API,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교통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의존도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축적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체결로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안정화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4283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구매자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교섭력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심화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충성도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낮음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프리미엄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구독모델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도입으로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5245100" y="2819400"/>
            <a:ext cx="133223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3.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산업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구조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(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경쟁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환경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파악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880100"/>
          <a:ext cx="21386800" cy="6464300"/>
        </p:xfrm>
        <a:graphic>
          <a:graphicData uri="http://schemas.openxmlformats.org/drawingml/2006/table">
            <a:tbl>
              <a:tblPr/>
              <a:tblGrid>
                <a:gridCol w="3620770"/>
                <a:gridCol w="17764623"/>
              </a:tblGrid>
              <a:tr h="70346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출시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베타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출시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전국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단위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가격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(Price)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479800" y="2755900"/>
            <a:ext cx="174244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(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출시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및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판매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31500" y="2540000"/>
            <a:ext cx="3556000" cy="254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115800" y="1879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95000" y="2806700"/>
            <a:ext cx="34290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분석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결과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45800" y="3683000"/>
            <a:ext cx="3619500" cy="10033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빅데이터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모델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정의서</a:t>
            </a:r>
          </a:p>
          <a:p>
            <a:pPr algn="l" lvl="0">
              <a:lnSpc>
                <a:spcPct val="149400"/>
              </a:lnSpc>
            </a:pPr>
            <a:r>
              <a:rPr lang="en" sz="2466" b="false" i="false" u="none" strike="noStrike">
                <a:solidFill>
                  <a:srgbClr val="2C2C2C"/>
                </a:solidFill>
                <a:latin typeface="Pretendard Regular"/>
              </a:rPr>
              <a:t/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154400" y="7289800"/>
            <a:ext cx="3556000" cy="254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551400" y="66294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179800" y="7556500"/>
            <a:ext cx="35052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en" sz="3066" b="false" i="false" u="none" strike="noStrike">
                <a:solidFill>
                  <a:srgbClr val="180D0A"/>
                </a:solidFill>
                <a:ea typeface="Pretendard SemiBold"/>
              </a:rPr>
              <a:t>상품화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81400" y="8458200"/>
            <a:ext cx="6032500" cy="26924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상품의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새로운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강점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(S)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과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약점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(W)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고객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정의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구매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요인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파악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산업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구조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(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경쟁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환경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파악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)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상품화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출시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업그레이드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전략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수립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en" sz="2466" b="false" i="false" u="none" strike="noStrike">
                <a:solidFill>
                  <a:srgbClr val="2C2C2C"/>
                </a:solidFill>
                <a:ea typeface="Pretendard Regular"/>
              </a:rPr>
              <a:t>요약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154400" y="2540000"/>
            <a:ext cx="3556000" cy="254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551400" y="18796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433800" y="2806700"/>
            <a:ext cx="30099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비즈니스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모델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281400" y="3708400"/>
            <a:ext cx="3962400" cy="15621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유관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법률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·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정책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시장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규모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</a:p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고객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니즈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목표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시장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31500" y="7289800"/>
            <a:ext cx="3556000" cy="254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2115800" y="6629400"/>
            <a:ext cx="774700" cy="469900"/>
          </a:xfrm>
          <a:prstGeom prst="rect">
            <a:avLst/>
          </a:prstGeom>
        </p:spPr>
        <p:txBody>
          <a:bodyPr anchor="t" rtlCol="false" lIns="0" tIns="16933" rIns="0" bIns="0"/>
          <a:lstStyle/>
          <a:p>
            <a:pPr algn="ctr" lvl="0">
              <a:lnSpc>
                <a:spcPct val="107899"/>
              </a:lnSpc>
            </a:pPr>
            <a:r>
              <a:rPr lang="en" sz="2666" b="false" i="false" u="none" strike="noStrike">
                <a:solidFill>
                  <a:srgbClr val="54443F"/>
                </a:solidFill>
                <a:latin typeface="Pretendard Medium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23600" y="7556500"/>
            <a:ext cx="2959100" cy="5461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ctr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시장</a:t>
            </a:r>
            <a:r>
              <a:rPr lang="en-US" sz="3066" b="false" i="false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80D0A"/>
                </a:solidFill>
                <a:ea typeface="Pretendard SemiBold"/>
              </a:rPr>
              <a:t>활용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71200" y="8432800"/>
            <a:ext cx="3568700" cy="15621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시장에서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활용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가능한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모델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아이디어</a:t>
            </a:r>
            <a:r>
              <a:rPr lang="en-US" sz="2466" b="false" i="false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false" i="false" u="none" strike="noStrike">
                <a:solidFill>
                  <a:srgbClr val="2C2C2C"/>
                </a:solidFill>
                <a:ea typeface="Pretendard Regular"/>
              </a:rPr>
              <a:t>수집</a:t>
            </a:r>
          </a:p>
        </p:txBody>
      </p:sp>
      <p:pic>
        <p:nvPicPr>
          <p:cNvPr name="Picture 20" id="2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2667000" y="6146800"/>
            <a:ext cx="6400800" cy="1422400"/>
          </a:xfrm>
          <a:prstGeom prst="rect">
            <a:avLst/>
          </a:prstGeom>
        </p:spPr>
        <p:txBody>
          <a:bodyPr anchor="t" rtlCol="false" lIns="0" tIns="101597" rIns="0" bIns="0"/>
          <a:lstStyle/>
          <a:p>
            <a:pPr algn="ctr" lvl="0">
              <a:lnSpc>
                <a:spcPct val="99600"/>
              </a:lnSpc>
            </a:pPr>
            <a:r>
              <a:rPr lang="en" sz="7998" b="false" i="false" u="none" strike="noStrike">
                <a:solidFill>
                  <a:srgbClr val="180D0A"/>
                </a:solidFill>
                <a:latin typeface="Pretendard SemiBold"/>
              </a:rPr>
              <a:t>CONTENTS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311400" y="762000"/>
            <a:ext cx="2120900" cy="1485900"/>
          </a:xfrm>
          <a:prstGeom prst="rect">
            <a:avLst/>
          </a:prstGeom>
        </p:spPr>
      </p:pic>
      <p:sp>
        <p:nvSpPr>
          <p:cNvPr name="TextBox 23" id="23"/>
          <p:cNvSpPr txBox="true"/>
          <p:nvPr/>
        </p:nvSpPr>
        <p:spPr>
          <a:xfrm rot="0">
            <a:off x="21120100" y="126619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880100"/>
          <a:ext cx="21463000" cy="6464300"/>
        </p:xfrm>
        <a:graphic>
          <a:graphicData uri="http://schemas.openxmlformats.org/drawingml/2006/table">
            <a:tbl>
              <a:tblPr/>
              <a:tblGrid>
                <a:gridCol w="3416723"/>
                <a:gridCol w="4693348"/>
                <a:gridCol w="4766573"/>
                <a:gridCol w="8592591"/>
              </a:tblGrid>
              <a:tr h="70346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단계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개발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혁신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신기술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20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시각화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조기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다수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수용자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20~30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친구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초대형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루트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2259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단계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다수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30~40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숙박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맛집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이동수단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479800" y="2755900"/>
            <a:ext cx="174244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(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업그레이드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(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기술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수용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주기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기반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) )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65400" y="762000"/>
            <a:ext cx="16129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04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880100"/>
          <a:ext cx="21501100" cy="6705600"/>
        </p:xfrm>
        <a:graphic>
          <a:graphicData uri="http://schemas.openxmlformats.org/drawingml/2006/table">
            <a:tbl>
              <a:tblPr/>
              <a:tblGrid>
                <a:gridCol w="4295426"/>
                <a:gridCol w="10166934"/>
                <a:gridCol w="7036555"/>
              </a:tblGrid>
              <a:tr h="6643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포인트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Customer Benefit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혜택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혼잡하지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관광지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코스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“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나에게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”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Cost to the customer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Freemium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+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옵션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진입장벽으로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Convenience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편의성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모바일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UX, SNS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접근성과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확산성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극대화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Communication (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소통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피드백을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479800" y="2755900"/>
            <a:ext cx="17424400" cy="22860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상품화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출시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,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업그레이드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전략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수립</a:t>
            </a:r>
          </a:p>
          <a:p>
            <a:pPr algn="ctr" lvl="0">
              <a:lnSpc>
                <a:spcPct val="107899"/>
              </a:lnSpc>
            </a:pP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(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서비스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전략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 (4C </a:t>
            </a:r>
            <a:r>
              <a:rPr lang="ko-KR" sz="6000" b="false" i="false" u="none" strike="noStrike">
                <a:solidFill>
                  <a:srgbClr val="54443F"/>
                </a:solidFill>
                <a:ea typeface="Pretendard Bold"/>
              </a:rPr>
              <a:t>관점</a:t>
            </a:r>
            <a:r>
              <a:rPr lang="en-US" sz="6000" b="false" i="false" u="none" strike="noStrike">
                <a:solidFill>
                  <a:srgbClr val="54443F"/>
                </a:solidFill>
                <a:latin typeface="Pretendard Bold"/>
              </a:rPr>
              <a:t>) )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578100" y="762000"/>
            <a:ext cx="15875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05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410200"/>
          <a:ext cx="21691600" cy="6705600"/>
        </p:xfrm>
        <a:graphic>
          <a:graphicData uri="http://schemas.openxmlformats.org/drawingml/2006/table">
            <a:tbl>
              <a:tblPr/>
              <a:tblGrid>
                <a:gridCol w="4296410"/>
                <a:gridCol w="17398611"/>
              </a:tblGrid>
              <a:tr h="6643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아이디어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경쟁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우위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1099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중장기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전략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 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479800" y="3136900"/>
            <a:ext cx="17424400" cy="13081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" sz="7333" b="false" i="false" u="none" strike="noStrike">
                <a:solidFill>
                  <a:srgbClr val="180D0A"/>
                </a:solidFill>
                <a:ea typeface="Pretendard Bold"/>
              </a:rPr>
              <a:t>요약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5500" y="2743200"/>
            <a:ext cx="22720300" cy="8229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592800" y="2501900"/>
            <a:ext cx="3771900" cy="2006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502400" y="8877300"/>
            <a:ext cx="3606800" cy="977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7818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-US" sz="2399" b="false" i="false" u="none" strike="noStrike">
                <a:solidFill>
                  <a:srgbClr val="FFFFFF"/>
                </a:solidFill>
                <a:latin typeface="Pretendard Medium"/>
              </a:rPr>
              <a:t>2</a:t>
            </a:r>
            <a:r>
              <a:rPr lang="ko-KR" sz="2399" b="false" i="false" u="none" strike="noStrike">
                <a:solidFill>
                  <a:srgbClr val="FFFFFF"/>
                </a:solidFill>
                <a:ea typeface="Pretendard Medium"/>
              </a:rPr>
              <a:t>조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223500" y="8877300"/>
            <a:ext cx="3606800" cy="9779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5156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" sz="2399" b="false" i="false" u="none" strike="noStrike">
                <a:solidFill>
                  <a:srgbClr val="180D0A"/>
                </a:solidFill>
                <a:ea typeface="Pretendard Medium"/>
              </a:rPr>
              <a:t>윤태현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3944600" y="8877300"/>
            <a:ext cx="3606800" cy="9779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4236700" y="9144000"/>
            <a:ext cx="3022600" cy="431800"/>
          </a:xfrm>
          <a:prstGeom prst="rect">
            <a:avLst/>
          </a:prstGeom>
        </p:spPr>
        <p:txBody>
          <a:bodyPr anchor="t" rtlCol="false" lIns="0" tIns="30479" rIns="0" bIns="0"/>
          <a:lstStyle/>
          <a:p>
            <a:pPr algn="ctr" lvl="0">
              <a:lnSpc>
                <a:spcPct val="99600"/>
              </a:lnSpc>
            </a:pPr>
            <a:r>
              <a:rPr lang="en" sz="2399" b="false" i="false" u="none" strike="noStrike">
                <a:solidFill>
                  <a:srgbClr val="180D0A"/>
                </a:solidFill>
                <a:ea typeface="Pretendard Medium"/>
              </a:rPr>
              <a:t>전익환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170900" y="10769600"/>
            <a:ext cx="2489200" cy="355600"/>
          </a:xfrm>
          <a:prstGeom prst="rect">
            <a:avLst/>
          </a:prstGeom>
        </p:spPr>
        <p:txBody>
          <a:bodyPr anchor="t" rtlCol="false" lIns="0" tIns="12700" rIns="0" bIns="0"/>
          <a:lstStyle/>
          <a:p>
            <a:pPr algn="r" lvl="0">
              <a:lnSpc>
                <a:spcPct val="107899"/>
              </a:lnSpc>
            </a:pPr>
            <a:r>
              <a:rPr lang="en" sz="2000" b="false" i="false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22542500" y="9817100"/>
            <a:ext cx="596900" cy="6858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9418300" y="2743200"/>
            <a:ext cx="2120900" cy="14859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5715000" y="5372100"/>
            <a:ext cx="12966700" cy="2374900"/>
          </a:xfrm>
          <a:prstGeom prst="rect">
            <a:avLst/>
          </a:prstGeom>
        </p:spPr>
        <p:txBody>
          <a:bodyPr anchor="t" rtlCol="false" lIns="0" tIns="169333" rIns="0" bIns="0"/>
          <a:lstStyle/>
          <a:p>
            <a:pPr algn="ctr" lvl="0">
              <a:lnSpc>
                <a:spcPct val="99600"/>
              </a:lnSpc>
            </a:pPr>
            <a:r>
              <a:rPr lang="en" sz="13333" b="false" i="false" u="none" strike="noStrike">
                <a:solidFill>
                  <a:srgbClr val="180D0A"/>
                </a:solidFill>
                <a:latin typeface="Pretendard Bold"/>
              </a:rPr>
              <a:t> 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866900" y="762000"/>
            <a:ext cx="29972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29300" y="14097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빅데이터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모델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정의서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270000" y="3048000"/>
          <a:ext cx="21526500" cy="9677400"/>
        </p:xfrm>
        <a:graphic>
          <a:graphicData uri="http://schemas.openxmlformats.org/drawingml/2006/table">
            <a:tbl>
              <a:tblPr/>
              <a:tblGrid>
                <a:gridCol w="3110609"/>
                <a:gridCol w="9206769"/>
                <a:gridCol w="9206769"/>
              </a:tblGrid>
              <a:tr h="568434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5459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명칭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67656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패턴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AI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추천하는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특성과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분석하여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만족도를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향상시킴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2176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웹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참여자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작성자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88442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요건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응답속도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10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7588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도구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Python(Pandas, Scikit-learn), Tableau, Power BI, TensorFlow, Seaborn, SQL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0456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1.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2.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검색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장바구니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클릭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  <a:p>
                      <a:pPr algn="l" lvl="0">
                        <a:lnSpc>
                          <a:spcPct val="116199"/>
                        </a:lnSpc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3.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0">
                        <a:lnSpc>
                          <a:spcPct val="116199"/>
                        </a:lnSpc>
                        <a:defRPr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4.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
 5.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키워드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(SNS,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유튜브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커뮤니티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
 6.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비선호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7007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전처리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통합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정규화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K-means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군집화</a:t>
                      </a:r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협업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(CF)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콘텐츠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필터링으로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속성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매칭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b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(A/B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RMSE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1447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리스트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브랜드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인기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b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순위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14471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분야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DAYFUL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</a:t>
                      </a:r>
                      <a:endParaRPr lang="en-US" sz="1100"/>
                    </a:p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마케팅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캠페인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타겟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광고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lvl="1" indent="-342900" marL="342900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신제품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R&amp;D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참고자료</a:t>
                      </a:r>
                      <a:b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</a:b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리텐션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향상을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0574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유관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법률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·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정책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  <a:p>
            <a:pPr algn="ctr" lvl="0">
              <a:lnSpc>
                <a:spcPct val="107899"/>
              </a:lnSpc>
            </a:pP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(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관련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법령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분석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)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143500"/>
          <a:ext cx="21386800" cy="6578600"/>
        </p:xfrm>
        <a:graphic>
          <a:graphicData uri="http://schemas.openxmlformats.org/drawingml/2006/table">
            <a:tbl>
              <a:tblPr/>
              <a:tblGrid>
                <a:gridCol w="2823624"/>
                <a:gridCol w="8462896"/>
                <a:gridCol w="10095540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법령명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TRIP_SMART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개인정보보호법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이메일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명확한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금지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회원가입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별도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익명화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가명처리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위치정보법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위치정보사업자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위치기반서비스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3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투명하게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고지해야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매장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기능은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선택적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항목으로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위치정보는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일시적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저장하지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않음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위치기반서비스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이행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데이터산업진흥법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촉진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활성화에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법률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가명정보를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이용한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공익적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허용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표준화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거래의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투명성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고도화를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위해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가명처리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화장품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프로세스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표준화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도입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
-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향후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상품화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·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오픈데이터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활용을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마련</a:t>
                      </a:r>
                      <a:r>
                        <a:rPr lang="en-US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2590800" y="762000"/>
            <a:ext cx="1562100" cy="14224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8000" b="false" i="false" u="none" strike="noStrike">
                <a:solidFill>
                  <a:srgbClr val="FFFFFF"/>
                </a:solidFill>
                <a:latin typeface="Pretendard Semi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959100"/>
            <a:ext cx="12738100" cy="1308100"/>
          </a:xfrm>
          <a:prstGeom prst="rect">
            <a:avLst/>
          </a:prstGeom>
        </p:spPr>
        <p:txBody>
          <a:bodyPr anchor="t" rtlCol="false" lIns="0" tIns="93131" rIns="0" bIns="0"/>
          <a:lstStyle/>
          <a:p>
            <a:pPr algn="ctr" lvl="0">
              <a:lnSpc>
                <a:spcPct val="99600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정부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정책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동향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485900" y="5143500"/>
          <a:ext cx="21386800" cy="6578600"/>
        </p:xfrm>
        <a:graphic>
          <a:graphicData uri="http://schemas.openxmlformats.org/drawingml/2006/table">
            <a:tbl>
              <a:tblPr/>
              <a:tblGrid>
                <a:gridCol w="2824480"/>
                <a:gridCol w="6650916"/>
                <a:gridCol w="11906250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정책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내용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기회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943100" y="762000"/>
            <a:ext cx="28702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3594100"/>
            <a:ext cx="12738100" cy="23495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규모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  <a:p>
            <a:pPr algn="ctr" lvl="0">
              <a:lnSpc>
                <a:spcPct val="107899"/>
              </a:lnSpc>
            </a:pP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1.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전체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</a:t>
            </a:r>
            <a:r>
              <a:rPr lang="ko-KR" sz="6400" b="false" i="false" u="none" strike="noStrike">
                <a:solidFill>
                  <a:srgbClr val="54443F"/>
                </a:solidFill>
                <a:ea typeface="Pretendard Bold"/>
              </a:rPr>
              <a:t>시장</a:t>
            </a:r>
            <a:r>
              <a:rPr lang="en-US" sz="6400" b="false" i="false" u="none" strike="noStrike">
                <a:solidFill>
                  <a:srgbClr val="54443F"/>
                </a:solidFill>
                <a:latin typeface="Pretendard Bold"/>
              </a:rPr>
              <a:t> (TAM)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54700" y="7353300"/>
            <a:ext cx="12687300" cy="22098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24499"/>
              </a:lnSpc>
            </a:pPr>
            <a:r>
              <a:rPr lang="ko-KR" sz="6000" b="false" i="false" u="none" strike="noStrike">
                <a:solidFill>
                  <a:srgbClr val="180D0A"/>
                </a:solidFill>
                <a:ea typeface="Pretendard Medium"/>
              </a:rPr>
              <a:t>국내</a:t>
            </a:r>
            <a:r>
              <a:rPr lang="en-US" sz="6000" b="false" i="false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false" i="false" u="none" strike="noStrike">
                <a:solidFill>
                  <a:srgbClr val="180D0A"/>
                </a:solidFill>
                <a:ea typeface="Pretendard Medium"/>
              </a:rPr>
              <a:t>온라인</a:t>
            </a:r>
            <a:r>
              <a:rPr lang="en-US" sz="6000" b="false" i="false" u="none" strike="noStrike">
                <a:solidFill>
                  <a:srgbClr val="180D0A"/>
                </a:solidFill>
                <a:latin typeface="Pretendard Medium"/>
              </a:rPr>
              <a:t> : </a:t>
            </a:r>
            <a:r>
              <a:rPr lang="ko-KR" sz="6000" b="false" i="false" u="none" strike="noStrike">
                <a:solidFill>
                  <a:srgbClr val="180D0A"/>
                </a:solidFill>
                <a:ea typeface="Pretendard Medium"/>
              </a:rPr>
              <a:t>조원</a:t>
            </a:r>
          </a:p>
          <a:p>
            <a:pPr algn="ctr" lvl="0">
              <a:lnSpc>
                <a:spcPct val="124499"/>
              </a:lnSpc>
            </a:pPr>
            <a:r>
              <a:rPr lang="ko-KR" sz="6000" b="false" i="false" u="none" strike="noStrike">
                <a:solidFill>
                  <a:srgbClr val="180D0A"/>
                </a:solidFill>
                <a:ea typeface="Pretendard Medium"/>
              </a:rPr>
              <a:t>연평균</a:t>
            </a:r>
            <a:r>
              <a:rPr lang="en-US" sz="6000" b="false" i="false" u="none" strike="noStrike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6000" b="false" i="false" u="none" strike="noStrike">
                <a:solidFill>
                  <a:srgbClr val="180D0A"/>
                </a:solidFill>
                <a:ea typeface="Pretendard Medium"/>
              </a:rPr>
              <a:t>성장률</a:t>
            </a:r>
            <a:r>
              <a:rPr lang="en-US" sz="6000" b="false" i="false" u="none" strike="noStrike">
                <a:solidFill>
                  <a:srgbClr val="180D0A"/>
                </a:solidFill>
                <a:latin typeface="Pretendard Medium"/>
              </a:rPr>
              <a:t> : %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832100"/>
            <a:ext cx="12738100" cy="13081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2.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유효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(SAM)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485900" y="5143500"/>
          <a:ext cx="21386800" cy="6578600"/>
        </p:xfrm>
        <a:graphic>
          <a:graphicData uri="http://schemas.openxmlformats.org/drawingml/2006/table">
            <a:tbl>
              <a:tblPr/>
              <a:tblGrid>
                <a:gridCol w="1671183"/>
                <a:gridCol w="7804214"/>
                <a:gridCol w="11906250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세분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시장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규모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(2027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년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산출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근거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B2C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B2G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B2B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832100"/>
            <a:ext cx="12738100" cy="13081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3.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수익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시장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(SOM) - 3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년차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목표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485900" y="4978400"/>
          <a:ext cx="21386800" cy="7010400"/>
        </p:xfrm>
        <a:graphic>
          <a:graphicData uri="http://schemas.openxmlformats.org/drawingml/2006/table">
            <a:tbl>
              <a:tblPr/>
              <a:tblGrid>
                <a:gridCol w="1671183"/>
                <a:gridCol w="7804214"/>
                <a:gridCol w="11906250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점유율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매출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55144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B2C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5144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B2G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5144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B2B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551447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400" b="false" i="false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합계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DD3CC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85900" y="558800"/>
            <a:ext cx="3771900" cy="2006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29300" y="2832100"/>
            <a:ext cx="12738100" cy="1308100"/>
          </a:xfrm>
          <a:prstGeom prst="rect">
            <a:avLst/>
          </a:prstGeom>
        </p:spPr>
        <p:txBody>
          <a:bodyPr anchor="t" rtlCol="false" lIns="0" tIns="46566" rIns="0" bIns="0"/>
          <a:lstStyle/>
          <a:p>
            <a:pPr algn="ctr" lvl="0">
              <a:lnSpc>
                <a:spcPct val="107899"/>
              </a:lnSpc>
            </a:pP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4.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경쟁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환경</a:t>
            </a:r>
            <a:r>
              <a:rPr lang="en-US" sz="7333" b="false" i="false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false" i="false" u="none" strike="noStrike">
                <a:solidFill>
                  <a:srgbClr val="180D0A"/>
                </a:solidFill>
                <a:ea typeface="Pretendard Bold"/>
              </a:rPr>
              <a:t>분석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5300" y="762000"/>
            <a:ext cx="3225800" cy="1308100"/>
          </a:xfrm>
          <a:prstGeom prst="rect">
            <a:avLst/>
          </a:prstGeom>
        </p:spPr>
        <p:txBody>
          <a:bodyPr anchor="t" rtlCol="false"/>
          <a:lstStyle/>
          <a:p>
            <a:pPr algn="ctr" lvl="0">
              <a:lnSpc>
                <a:spcPct val="116199"/>
              </a:lnSpc>
            </a:pPr>
            <a:r>
              <a:rPr lang="en" sz="7333" b="false" i="false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485900" y="5143500"/>
          <a:ext cx="21120100" cy="6578600"/>
        </p:xfrm>
        <a:graphic>
          <a:graphicData uri="http://schemas.openxmlformats.org/drawingml/2006/table">
            <a:tbl>
              <a:tblPr/>
              <a:tblGrid>
                <a:gridCol w="2824480"/>
                <a:gridCol w="6650916"/>
                <a:gridCol w="5324513"/>
                <a:gridCol w="6320274"/>
              </a:tblGrid>
              <a:tr h="808025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경쟁사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강점</a:t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약점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-US" sz="2133" b="false" i="false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TRIP_SMART </a:t>
                      </a:r>
                      <a:r>
                        <a:rPr lang="ko-KR" sz="2133" b="false" i="false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mpd="sng" algn="ctr" cap="flat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25258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cmpd="sng" algn="ctr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116199"/>
                        </a:lnSpc>
                        <a:defRPr/>
                      </a:pPr>
                      <a:r>
                        <a:rPr lang="en" sz="2133" b="false" i="false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/>
                      </a:r>
                      <a:endParaRPr lang="en-US" sz="1100"/>
                    </a:p>
                  </a:txBody>
                  <a:tcPr anchor="ctr" marL="91440" marT="45720" marR="91440" marB="45720">
                    <a:lnL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 algn="ctr" cap="flat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